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57" r:id="rId3"/>
    <p:sldId id="259" r:id="rId4"/>
    <p:sldId id="260" r:id="rId5"/>
    <p:sldId id="261" r:id="rId6"/>
    <p:sldId id="268" r:id="rId7"/>
    <p:sldId id="264" r:id="rId8"/>
    <p:sldId id="280" r:id="rId9"/>
    <p:sldId id="269" r:id="rId10"/>
    <p:sldId id="271" r:id="rId11"/>
    <p:sldId id="285" r:id="rId12"/>
    <p:sldId id="291" r:id="rId13"/>
    <p:sldId id="276" r:id="rId14"/>
    <p:sldId id="275" r:id="rId15"/>
    <p:sldId id="277" r:id="rId16"/>
    <p:sldId id="278" r:id="rId17"/>
    <p:sldId id="287" r:id="rId18"/>
    <p:sldId id="289" r:id="rId19"/>
    <p:sldId id="28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AE528-AFCF-4CA8-AC20-AF60C6F65EBD}" v="31" dt="2023-03-03T13:14:49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94" y="96"/>
      </p:cViewPr>
      <p:guideLst>
        <p:guide orient="horz" pos="272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5F69-05DE-4561-9A51-11E5752A2C8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0DE02-40F6-4512-90ED-28AB1B1BB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6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82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3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57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15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40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88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20" y="172959"/>
            <a:ext cx="5266089" cy="1325563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44" y="2382714"/>
            <a:ext cx="8490857" cy="354782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09" y="0"/>
            <a:ext cx="3606691" cy="1498522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1630973"/>
            <a:ext cx="9144000" cy="4835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6093069"/>
            <a:ext cx="9144000" cy="7649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771525" y="6211669"/>
            <a:ext cx="760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WSPIERAMY ROZWÓJ PRZEDSIĘBIORSTW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www.wmsse.com.pl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0"/>
          </p:nvPr>
        </p:nvSpPr>
        <p:spPr>
          <a:xfrm flipH="1">
            <a:off x="5347063" y="2513133"/>
            <a:ext cx="113211" cy="341740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2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13" y="302217"/>
            <a:ext cx="5521402" cy="573437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28" y="2329898"/>
            <a:ext cx="7886700" cy="354782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09" y="0"/>
            <a:ext cx="3606691" cy="1498522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1630973"/>
            <a:ext cx="9144000" cy="4835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527454" y="1641928"/>
            <a:ext cx="840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Podtytuł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slajdu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0" y="6093069"/>
            <a:ext cx="9144000" cy="7649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771525" y="6211669"/>
            <a:ext cx="760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WSPIERAMY ROZWÓJ PRZEDSIĘBIORSTW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www.wmsse.com.pl</a:t>
            </a:r>
          </a:p>
        </p:txBody>
      </p:sp>
    </p:spTree>
    <p:extLst>
      <p:ext uri="{BB962C8B-B14F-4D97-AF65-F5344CB8AC3E}">
        <p14:creationId xmlns:p14="http://schemas.microsoft.com/office/powerpoint/2010/main" val="283207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43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67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7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5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44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6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E6D1-CFE3-44EC-AFB1-97D0BDDF3F9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22C3-7229-4A17-AD5A-130EBBFE21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2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png"/><Relationship Id="rId30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Grp="1"/>
          </p:cNvSpPr>
          <p:nvPr>
            <p:ph type="subTitle" idx="1"/>
          </p:nvPr>
        </p:nvSpPr>
        <p:spPr>
          <a:xfrm>
            <a:off x="4661808" y="1771186"/>
            <a:ext cx="6858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90"/>
              </a:lnSpc>
              <a:spcBef>
                <a:spcPct val="0"/>
              </a:spcBef>
            </a:pPr>
            <a:r>
              <a:rPr lang="en-US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IERAMY</a:t>
            </a:r>
            <a:r>
              <a:rPr lang="en-US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TWOJ</a:t>
            </a:r>
            <a:r>
              <a:rPr lang="pl-PL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l">
              <a:lnSpc>
                <a:spcPts val="4290"/>
              </a:lnSpc>
              <a:spcBef>
                <a:spcPct val="0"/>
              </a:spcBef>
            </a:pPr>
            <a:r>
              <a:rPr lang="en-US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</a:t>
            </a:r>
            <a:r>
              <a:rPr lang="pl-PL" sz="2800" b="1" spc="-1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800" b="1" spc="-11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97310" y="296635"/>
            <a:ext cx="8349380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endParaRPr lang="en-US" sz="2800" b="1" spc="-117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rójkąt prostokątny 7"/>
          <p:cNvSpPr/>
          <p:nvPr/>
        </p:nvSpPr>
        <p:spPr>
          <a:xfrm rot="10800000">
            <a:off x="8672511" y="1877287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719F27F-05E5-A136-22CF-50539225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65" y="202295"/>
            <a:ext cx="2420274" cy="88397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D6187F3-89DA-065A-731E-A7671DD6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58"/>
          <a:stretch>
            <a:fillRect/>
          </a:stretch>
        </p:blipFill>
        <p:spPr>
          <a:xfrm>
            <a:off x="20192" y="1619996"/>
            <a:ext cx="9103616" cy="42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57805" y="1655006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Jakie kryteria należy spełnić?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31" y="2427823"/>
            <a:ext cx="365792" cy="371888"/>
          </a:xfrm>
          <a:prstGeom prst="rect">
            <a:avLst/>
          </a:prstGeom>
        </p:spPr>
      </p:pic>
      <p:sp>
        <p:nvSpPr>
          <p:cNvPr id="16" name="Trójkąt prostokątny 15"/>
          <p:cNvSpPr/>
          <p:nvPr/>
        </p:nvSpPr>
        <p:spPr>
          <a:xfrm rot="10800000">
            <a:off x="2292966" y="3218185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/>
          <p:cNvSpPr/>
          <p:nvPr/>
        </p:nvSpPr>
        <p:spPr>
          <a:xfrm rot="10800000">
            <a:off x="8182323" y="3218186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rójkąt prostokątny 17"/>
          <p:cNvSpPr/>
          <p:nvPr/>
        </p:nvSpPr>
        <p:spPr>
          <a:xfrm rot="10800000">
            <a:off x="5233481" y="3218185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rójkąt prostokątny 18"/>
          <p:cNvSpPr/>
          <p:nvPr/>
        </p:nvSpPr>
        <p:spPr>
          <a:xfrm rot="10800000">
            <a:off x="8724763" y="2513012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544789" y="2286749"/>
            <a:ext cx="3578555" cy="3639815"/>
          </a:xfrm>
          <a:prstGeom prst="rect">
            <a:avLst/>
          </a:prstGeom>
          <a:solidFill>
            <a:srgbClr val="0D9EA2"/>
          </a:solidFill>
          <a:ln w="9525" cap="flat" cmpd="sng" algn="ctr">
            <a:solidFill>
              <a:srgbClr val="0D9E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907596" y="2288337"/>
            <a:ext cx="3578555" cy="36398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38238" y="2815229"/>
            <a:ext cx="2869030" cy="2919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200" dirty="0">
              <a:solidFill>
                <a:schemeClr val="accent4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262358" y="2815229"/>
            <a:ext cx="2869030" cy="2919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6689" y="2346778"/>
            <a:ext cx="3578555" cy="37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ILOŚCIOWE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916899" y="2384935"/>
            <a:ext cx="356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JAKOŚCIOWE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62358" y="2932037"/>
            <a:ext cx="2869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To warunki jakie musi spełniać inwestycja by otrzymać ulgę podatkową. </a:t>
            </a:r>
          </a:p>
          <a:p>
            <a:endParaRPr lang="pl-PL" sz="1400" dirty="0"/>
          </a:p>
          <a:p>
            <a:r>
              <a:rPr lang="pl-PL" sz="1400" dirty="0"/>
              <a:t>Aby uzyskać decyzję o wsparciu wystarczy, że inwestycja spełni 4  dla woj. warmińsko-mazurskiego lub 5 dla mazowieckiego  z 13 dostępnych kryteriów.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38239" y="2937105"/>
            <a:ext cx="2869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To minimalne koszty kwalifikowane nowej inwestycji, które inwestor musi ponieść, aby otrzymać zwolnienie podatkowe. Ich wysokość zależy od:</a:t>
            </a:r>
          </a:p>
          <a:p>
            <a:endParaRPr lang="pl-PL" sz="2000" dirty="0"/>
          </a:p>
          <a:p>
            <a:pPr marL="342900" indent="-342900">
              <a:buBlip>
                <a:blip r:embed="rId3"/>
              </a:buBlip>
            </a:pPr>
            <a:r>
              <a:rPr lang="pl-PL" sz="1400" dirty="0"/>
              <a:t>stopy bezrobocia w powiecie,  </a:t>
            </a:r>
            <a:br>
              <a:rPr lang="pl-PL" sz="1400" dirty="0"/>
            </a:br>
            <a:r>
              <a:rPr lang="pl-PL" sz="1400" dirty="0"/>
              <a:t>w którym będzie realizowana inwestycja</a:t>
            </a:r>
          </a:p>
          <a:p>
            <a:endParaRPr lang="pl-PL" sz="1400" dirty="0"/>
          </a:p>
          <a:p>
            <a:pPr marL="342900" indent="-342900">
              <a:buBlip>
                <a:blip r:embed="rId3"/>
              </a:buBlip>
            </a:pPr>
            <a:r>
              <a:rPr lang="pl-PL" sz="1400" dirty="0"/>
              <a:t>wielkości przedsiębiorstwa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DB72D50-E349-960E-9430-D17E5BFF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304602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384605" y="1655757"/>
            <a:ext cx="6244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ilościowe - minimalne koszty inwestycji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24B8387-7AB9-034E-2D35-E5F00ABA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61DEE5F-E57A-B17B-C556-579AD6DC4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0" y="2134144"/>
            <a:ext cx="5178844" cy="3884133"/>
          </a:xfrm>
        </p:spPr>
      </p:pic>
    </p:spTree>
    <p:extLst>
      <p:ext uri="{BB962C8B-B14F-4D97-AF65-F5344CB8AC3E}">
        <p14:creationId xmlns:p14="http://schemas.microsoft.com/office/powerpoint/2010/main" val="310597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384605" y="1655757"/>
            <a:ext cx="8589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ilościowe - minimalne koszty inwestycji w </a:t>
            </a:r>
            <a:r>
              <a:rPr lang="pl-P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iławskim</a:t>
            </a:r>
            <a:endParaRPr lang="pl-P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24B8387-7AB9-034E-2D35-E5F00ABA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0151"/>
              </p:ext>
            </p:extLst>
          </p:nvPr>
        </p:nvGraphicFramePr>
        <p:xfrm>
          <a:off x="384605" y="2342852"/>
          <a:ext cx="8311159" cy="30611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84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 </a:t>
                      </a:r>
                    </a:p>
                    <a:p>
                      <a:pPr algn="ctr"/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małe</a:t>
                      </a:r>
                    </a:p>
                    <a:p>
                      <a:pPr algn="ctr"/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średnie</a:t>
                      </a:r>
                      <a:r>
                        <a:rPr lang="pl-PL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duże</a:t>
                      </a:r>
                      <a:r>
                        <a:rPr lang="pl-PL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93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gm. Iława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100 000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250 000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</a:p>
                    <a:p>
                      <a:pPr algn="ctr"/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500 000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5 000 000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93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Iława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100 000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250 000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</a:p>
                    <a:p>
                      <a:pPr algn="ctr"/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500 000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5 000 000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93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Kisielice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800 000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40 000 000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93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gm. Lubawa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800 000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40 000 000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Lubawa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800 000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40 000 000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79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Susz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800 000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40 000 000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20039638"/>
                  </a:ext>
                </a:extLst>
              </a:tr>
              <a:tr h="356779">
                <a:tc>
                  <a:txBody>
                    <a:bodyPr/>
                    <a:lstStyle/>
                    <a:p>
                      <a:pPr algn="l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Zalewo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800 000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r>
                        <a:rPr lang="pl-PL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2 000 000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reinwestycja 40 000 000 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4759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20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/>
          <p:cNvSpPr txBox="1"/>
          <p:nvPr/>
        </p:nvSpPr>
        <p:spPr>
          <a:xfrm>
            <a:off x="393625" y="1648360"/>
            <a:ext cx="783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ilościowe – co jest kosztem kwalifikowanym?</a:t>
            </a:r>
          </a:p>
        </p:txBody>
      </p:sp>
      <p:sp>
        <p:nvSpPr>
          <p:cNvPr id="3" name="Prostokąt 2"/>
          <p:cNvSpPr/>
          <p:nvPr/>
        </p:nvSpPr>
        <p:spPr>
          <a:xfrm>
            <a:off x="5513196" y="2333482"/>
            <a:ext cx="159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KOSZTY PRACY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26920" y="2754403"/>
            <a:ext cx="45994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zakup gruntu;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zakup lub wytworzenie środków trwałych;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rozbudowa lub modernizacja istniejących środków trwałych;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nabycie wartości niematerialnych </a:t>
            </a:r>
          </a:p>
          <a:p>
            <a:pPr>
              <a:spcAft>
                <a:spcPts val="600"/>
              </a:spcAft>
            </a:pPr>
            <a:r>
              <a:rPr lang="pl-PL" dirty="0">
                <a:latin typeface="Arial" pitchFamily="34" charset="0"/>
                <a:cs typeface="Arial" pitchFamily="34" charset="0"/>
              </a:rPr>
              <a:t>     i prawnych;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najem lub dzierżawa gruntów, budynków i budowli;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leasing finansowy innych aktywów.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335781" y="2781935"/>
            <a:ext cx="46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l-PL" dirty="0">
                <a:latin typeface="Arial" pitchFamily="34" charset="0"/>
                <a:cs typeface="Arial" pitchFamily="34" charset="0"/>
              </a:rPr>
              <a:t>24 miesięczne wynagrodzenia nowych pracowników, powiększone o obowiązkowe obciążenia (np. składki do ZUS odprowadzane przez pracodawcę).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1045219" y="2333482"/>
            <a:ext cx="2590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NAKŁADY INWESTYCYJNE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6665C7-4E74-2EB4-1EF3-E0121D4C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311483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84605" y="1665330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to działa?</a:t>
            </a:r>
          </a:p>
        </p:txBody>
      </p:sp>
      <p:sp>
        <p:nvSpPr>
          <p:cNvPr id="8" name="Prostokąt 7"/>
          <p:cNvSpPr/>
          <p:nvPr/>
        </p:nvSpPr>
        <p:spPr>
          <a:xfrm>
            <a:off x="764460" y="2930977"/>
            <a:ext cx="2178066" cy="28151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425827" y="2923630"/>
            <a:ext cx="2178066" cy="282245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191730" y="2930977"/>
            <a:ext cx="2178066" cy="28340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219887" y="2456791"/>
            <a:ext cx="252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INWESTYCJA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86115" y="2439869"/>
            <a:ext cx="252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INWESTOR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966821" y="2487852"/>
            <a:ext cx="252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KORZYŚĆ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87066" y="3111926"/>
            <a:ext cx="249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mały przedsiębiorca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powiatu mrągowskiego  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03684" y="4286953"/>
            <a:ext cx="2178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przysługuje mu pomoc publiczna w wysokości 70% kwalifikowanych kosztów inwestycyjnych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425827" y="3337280"/>
            <a:ext cx="21172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linii produkcyjnej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wartości 1 mln zł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mocy produkcyjnych zakładu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191730" y="3330037"/>
            <a:ext cx="217806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zwolnienie podatkowe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wartości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700 000 zł  </a:t>
            </a:r>
          </a:p>
          <a:p>
            <a:pPr algn="ctr"/>
            <a:endParaRPr lang="pl-PL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Inwestor może odzyskać do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 700 tys. zł poniesionych kosztów inwestycji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nie płacąc podatku dochodowego do momentu wykorzystania ulgi ale nie dłużej  niż 15 </a:t>
            </a:r>
            <a:r>
              <a:rPr lang="pl-PL" sz="1400" dirty="0">
                <a:solidFill>
                  <a:schemeClr val="bg1"/>
                </a:solidFill>
              </a:rPr>
              <a:t>lat</a:t>
            </a:r>
          </a:p>
        </p:txBody>
      </p:sp>
      <p:sp>
        <p:nvSpPr>
          <p:cNvPr id="25" name="Trójkąt prostokątny 24"/>
          <p:cNvSpPr/>
          <p:nvPr/>
        </p:nvSpPr>
        <p:spPr>
          <a:xfrm rot="10800000">
            <a:off x="2496840" y="3027819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rójkąt prostokątny 25"/>
          <p:cNvSpPr/>
          <p:nvPr/>
        </p:nvSpPr>
        <p:spPr>
          <a:xfrm rot="10800000">
            <a:off x="5163473" y="3032425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rójkąt prostokątny 28"/>
          <p:cNvSpPr/>
          <p:nvPr/>
        </p:nvSpPr>
        <p:spPr>
          <a:xfrm rot="10800000">
            <a:off x="7899082" y="3037932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rójkąt prostokątny 3"/>
          <p:cNvSpPr/>
          <p:nvPr/>
        </p:nvSpPr>
        <p:spPr>
          <a:xfrm rot="18891369">
            <a:off x="1596253" y="3775915"/>
            <a:ext cx="311282" cy="3106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9" name="Trójkąt prostokątny 18"/>
          <p:cNvSpPr/>
          <p:nvPr/>
        </p:nvSpPr>
        <p:spPr>
          <a:xfrm rot="18891369">
            <a:off x="7223785" y="3792605"/>
            <a:ext cx="311282" cy="3106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2" name="Trójkąt prostokątny 21"/>
          <p:cNvSpPr/>
          <p:nvPr/>
        </p:nvSpPr>
        <p:spPr>
          <a:xfrm rot="18891369">
            <a:off x="4328830" y="3822296"/>
            <a:ext cx="311282" cy="3106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DA4CAC1-C162-5587-AF92-ACE32CC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319484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51295" y="1656541"/>
            <a:ext cx="6078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Dlaczego warto inwestować w naszym regionie?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48427" y="2937892"/>
            <a:ext cx="249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mały przedsiębiorca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z potu ostródzkiego  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33019" y="4362883"/>
            <a:ext cx="24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70% </a:t>
            </a:r>
            <a:r>
              <a:rPr lang="pl-PL" sz="1400" dirty="0">
                <a:solidFill>
                  <a:schemeClr val="bg1"/>
                </a:solidFill>
              </a:rPr>
              <a:t>pomocy publicznej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359772" y="3215736"/>
            <a:ext cx="18997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zakup linii produkcyjnej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o </a:t>
            </a:r>
            <a:r>
              <a:rPr lang="pl-PL" sz="1400" b="1" dirty="0">
                <a:solidFill>
                  <a:schemeClr val="bg1"/>
                </a:solidFill>
              </a:rPr>
              <a:t>000 000 PLN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</a:rPr>
              <a:t>zwiększenie mocy produkcyjnych zakładu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993035" y="2217346"/>
            <a:ext cx="3845000" cy="725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9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najwyższy poziom pomocy publicznej w kraju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nawet do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kosztów inwestycji;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975463" y="3990307"/>
            <a:ext cx="6301436" cy="2118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1"/>
              </a:lnSpc>
              <a:spcBef>
                <a:spcPct val="0"/>
              </a:spcBef>
            </a:pPr>
            <a:endParaRPr sz="1350" dirty="0"/>
          </a:p>
          <a:p>
            <a:pPr>
              <a:spcBef>
                <a:spcPct val="0"/>
              </a:spcBef>
            </a:pP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złożenia wniosku o wydanie decyzji </a:t>
            </a:r>
          </a:p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dowolnym momencie;</a:t>
            </a:r>
          </a:p>
          <a:p>
            <a:pPr>
              <a:spcBef>
                <a:spcPct val="0"/>
              </a:spcBef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niewyczerpana pula środków;</a:t>
            </a:r>
          </a:p>
          <a:p>
            <a:pPr>
              <a:spcBef>
                <a:spcPct val="0"/>
              </a:spcBef>
            </a:pP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prosty i szybki proces (średnio do 30 dni) </a:t>
            </a:r>
          </a:p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uzyskania decyzji o wsparciu.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014031" y="3979791"/>
            <a:ext cx="403616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 zakres kosztów kwalifikowanych inwestycji;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935104" y="3164612"/>
            <a:ext cx="438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realizacji inwestycji w lokalizacji dowolnie wybranej przez przedsiębiorcę;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 flipV="1">
            <a:off x="1715123" y="7237680"/>
            <a:ext cx="5828677" cy="72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rójkąt prostokątny 31"/>
          <p:cNvSpPr/>
          <p:nvPr/>
        </p:nvSpPr>
        <p:spPr>
          <a:xfrm rot="10800000">
            <a:off x="1008598" y="6451656"/>
            <a:ext cx="375427" cy="312161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5" name="Trójkąt prostokątny 34"/>
          <p:cNvSpPr/>
          <p:nvPr/>
        </p:nvSpPr>
        <p:spPr>
          <a:xfrm rot="10800000">
            <a:off x="561361" y="4602948"/>
            <a:ext cx="250285" cy="2540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6" name="Trójkąt prostokątny 35"/>
          <p:cNvSpPr/>
          <p:nvPr/>
        </p:nvSpPr>
        <p:spPr>
          <a:xfrm rot="10800000">
            <a:off x="516377" y="2576258"/>
            <a:ext cx="250285" cy="2540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7" name="Trójkąt prostokątny 36"/>
          <p:cNvSpPr/>
          <p:nvPr/>
        </p:nvSpPr>
        <p:spPr>
          <a:xfrm rot="10800000">
            <a:off x="550232" y="4009131"/>
            <a:ext cx="250285" cy="25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8" name="Trójkąt prostokątny 37"/>
          <p:cNvSpPr/>
          <p:nvPr/>
        </p:nvSpPr>
        <p:spPr>
          <a:xfrm rot="10800000">
            <a:off x="550232" y="3282857"/>
            <a:ext cx="250285" cy="254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cxnSp>
        <p:nvCxnSpPr>
          <p:cNvPr id="39" name="Łącznik prosty 38"/>
          <p:cNvCxnSpPr/>
          <p:nvPr/>
        </p:nvCxnSpPr>
        <p:spPr>
          <a:xfrm flipV="1">
            <a:off x="960245" y="2990818"/>
            <a:ext cx="4116867" cy="1012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960245" y="3721729"/>
            <a:ext cx="419489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V="1">
            <a:off x="1008598" y="4265379"/>
            <a:ext cx="4110409" cy="133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2" name="Obraz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09" y="2700321"/>
            <a:ext cx="3878280" cy="2751182"/>
          </a:xfrm>
          <a:prstGeom prst="rect">
            <a:avLst/>
          </a:prstGeom>
        </p:spPr>
      </p:pic>
      <p:sp>
        <p:nvSpPr>
          <p:cNvPr id="43" name="Trójkąt prostokątny 42"/>
          <p:cNvSpPr/>
          <p:nvPr/>
        </p:nvSpPr>
        <p:spPr>
          <a:xfrm rot="10800000">
            <a:off x="8745174" y="2848283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73C020-BAAD-D8ED-BE64-DD2D31DE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" y="154542"/>
            <a:ext cx="5625885" cy="1325563"/>
          </a:xfrm>
        </p:spPr>
        <p:txBody>
          <a:bodyPr>
            <a:noAutofit/>
          </a:bodyPr>
          <a:lstStyle/>
          <a:p>
            <a:r>
              <a:rPr lang="pl-PL" dirty="0"/>
              <a:t>Warmińsko-Mazurska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Specjalna Strefa Ekonomiczna S.A.</a:t>
            </a:r>
          </a:p>
        </p:txBody>
      </p:sp>
      <p:sp>
        <p:nvSpPr>
          <p:cNvPr id="24" name="Trójkąt prostokątny 23"/>
          <p:cNvSpPr/>
          <p:nvPr/>
        </p:nvSpPr>
        <p:spPr>
          <a:xfrm rot="10800000">
            <a:off x="544669" y="5270926"/>
            <a:ext cx="250285" cy="254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26" name="Trójkąt prostokątny 25"/>
          <p:cNvSpPr/>
          <p:nvPr/>
        </p:nvSpPr>
        <p:spPr>
          <a:xfrm rot="10800000">
            <a:off x="544668" y="5745949"/>
            <a:ext cx="250285" cy="25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cxnSp>
        <p:nvCxnSpPr>
          <p:cNvPr id="27" name="Łącznik prosty 26"/>
          <p:cNvCxnSpPr/>
          <p:nvPr/>
        </p:nvCxnSpPr>
        <p:spPr>
          <a:xfrm flipV="1">
            <a:off x="939787" y="5021398"/>
            <a:ext cx="4110409" cy="133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939787" y="5511585"/>
            <a:ext cx="4110409" cy="133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3776" y="1660690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działalności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48427" y="2937892"/>
            <a:ext cx="249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mały przedsiębiorca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z powiatu ostródzkiego  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33019" y="4362883"/>
            <a:ext cx="24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70% </a:t>
            </a:r>
            <a:r>
              <a:rPr lang="pl-PL" sz="1400" dirty="0">
                <a:solidFill>
                  <a:schemeClr val="bg1"/>
                </a:solidFill>
              </a:rPr>
              <a:t>pomocy publicznej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366219" y="3305765"/>
            <a:ext cx="18997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zakup linii produkcyjnej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o </a:t>
            </a:r>
            <a:r>
              <a:rPr lang="pl-PL" sz="1400" b="1" dirty="0">
                <a:solidFill>
                  <a:schemeClr val="bg1"/>
                </a:solidFill>
              </a:rPr>
              <a:t>000 000 PLN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</a:rPr>
              <a:t>zwiększenie mocy produkcyjnych zakładu</a:t>
            </a:r>
          </a:p>
        </p:txBody>
      </p:sp>
      <p:cxnSp>
        <p:nvCxnSpPr>
          <p:cNvPr id="29" name="Łącznik prosty 28"/>
          <p:cNvCxnSpPr/>
          <p:nvPr/>
        </p:nvCxnSpPr>
        <p:spPr>
          <a:xfrm flipV="1">
            <a:off x="1715123" y="7237680"/>
            <a:ext cx="5828677" cy="72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rójkąt prostokątny 31"/>
          <p:cNvSpPr/>
          <p:nvPr/>
        </p:nvSpPr>
        <p:spPr>
          <a:xfrm rot="10800000">
            <a:off x="1008598" y="6451656"/>
            <a:ext cx="375427" cy="312161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3" name="Trójkąt prostokątny 42"/>
          <p:cNvSpPr/>
          <p:nvPr/>
        </p:nvSpPr>
        <p:spPr>
          <a:xfrm rot="10800000">
            <a:off x="8745174" y="2848283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4" y="1067930"/>
            <a:ext cx="7933433" cy="595007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71E78F5-6C45-FB3C-4E1C-9114B8C0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61" y="150385"/>
            <a:ext cx="5625885" cy="1325563"/>
          </a:xfrm>
        </p:spPr>
        <p:txBody>
          <a:bodyPr>
            <a:noAutofit/>
          </a:bodyPr>
          <a:lstStyle/>
          <a:p>
            <a:r>
              <a:rPr lang="pl-PL" dirty="0"/>
              <a:t>Warmińsko-Mazurska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Specjalna Strefa Ekonomiczna S.A.</a:t>
            </a:r>
          </a:p>
        </p:txBody>
      </p:sp>
    </p:spTree>
    <p:extLst>
      <p:ext uri="{BB962C8B-B14F-4D97-AF65-F5344CB8AC3E}">
        <p14:creationId xmlns:p14="http://schemas.microsoft.com/office/powerpoint/2010/main" val="3209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4376" y="2199231"/>
            <a:ext cx="2975346" cy="298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MIKRO I MAŁE PRZEDSIĘBIORSTWA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64341" y="1647844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 inwestorzy</a:t>
            </a:r>
          </a:p>
          <a:p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33019" y="4362883"/>
            <a:ext cx="24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70% </a:t>
            </a:r>
            <a:r>
              <a:rPr lang="pl-PL" sz="1400" dirty="0">
                <a:solidFill>
                  <a:schemeClr val="bg1"/>
                </a:solidFill>
              </a:rPr>
              <a:t>pomocy publicznej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956122" y="3118196"/>
            <a:ext cx="18997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zakup linii produkcyjnej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o </a:t>
            </a:r>
            <a:r>
              <a:rPr lang="pl-PL" sz="1400" b="1" dirty="0">
                <a:solidFill>
                  <a:schemeClr val="bg1"/>
                </a:solidFill>
              </a:rPr>
              <a:t>000 000 PLN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</a:rPr>
              <a:t>zwiększenie mocy produkcyjnych zakładu</a:t>
            </a:r>
          </a:p>
        </p:txBody>
      </p:sp>
      <p:cxnSp>
        <p:nvCxnSpPr>
          <p:cNvPr id="29" name="Łącznik prosty 28"/>
          <p:cNvCxnSpPr/>
          <p:nvPr/>
        </p:nvCxnSpPr>
        <p:spPr>
          <a:xfrm flipV="1">
            <a:off x="1715123" y="7237680"/>
            <a:ext cx="5828677" cy="72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rójkąt prostokątny 31"/>
          <p:cNvSpPr/>
          <p:nvPr/>
        </p:nvSpPr>
        <p:spPr>
          <a:xfrm rot="10800000">
            <a:off x="1008598" y="6451656"/>
            <a:ext cx="375427" cy="312161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3" name="Trójkąt prostokątny 42"/>
          <p:cNvSpPr/>
          <p:nvPr/>
        </p:nvSpPr>
        <p:spPr>
          <a:xfrm rot="10800000">
            <a:off x="8745174" y="2848283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71E78F5-6C45-FB3C-4E1C-9114B8C0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61" y="150385"/>
            <a:ext cx="5625885" cy="1325563"/>
          </a:xfrm>
        </p:spPr>
        <p:txBody>
          <a:bodyPr>
            <a:noAutofit/>
          </a:bodyPr>
          <a:lstStyle/>
          <a:p>
            <a:r>
              <a:rPr lang="pl-PL" dirty="0"/>
              <a:t>Warmińsko-Mazurska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Specjalna Strefa Ekonomiczna S.A.</a:t>
            </a:r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45808" y="3266505"/>
            <a:ext cx="9144000" cy="313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Obraz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5" y="2663375"/>
            <a:ext cx="1258530" cy="42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27" y="2339591"/>
            <a:ext cx="2023362" cy="14298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666" y="2225613"/>
            <a:ext cx="1401997" cy="2955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05" y="2144175"/>
            <a:ext cx="1523874" cy="5973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00" y="2570985"/>
            <a:ext cx="1440175" cy="5779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4" y="3661536"/>
            <a:ext cx="1853345" cy="1117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059" y="4160966"/>
            <a:ext cx="1070029" cy="37514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51" y="3423988"/>
            <a:ext cx="1588062" cy="60214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436" y="3748171"/>
            <a:ext cx="1004421" cy="84605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5491" y="4109732"/>
            <a:ext cx="1311556" cy="330471"/>
          </a:xfrm>
          <a:prstGeom prst="rect">
            <a:avLst/>
          </a:prstGeom>
        </p:spPr>
      </p:pic>
      <p:cxnSp>
        <p:nvCxnSpPr>
          <p:cNvPr id="27" name="Łącznik prosty 26"/>
          <p:cNvCxnSpPr/>
          <p:nvPr/>
        </p:nvCxnSpPr>
        <p:spPr>
          <a:xfrm flipV="1">
            <a:off x="0" y="4600052"/>
            <a:ext cx="9144000" cy="313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8" name="Obraz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65" y="4837131"/>
            <a:ext cx="1272337" cy="22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E:\Logotypy\Logo Szynaka Meble z hasłe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" y="5707598"/>
            <a:ext cx="1368382" cy="2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A490D85-621D-4E05-BD6A-635FC74D47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69" y="5610437"/>
            <a:ext cx="1152543" cy="275762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22" y="4677372"/>
            <a:ext cx="967879" cy="483941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0" y="5354074"/>
            <a:ext cx="1092969" cy="60086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98460" y="4695331"/>
            <a:ext cx="835224" cy="658425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9998" y="5735493"/>
            <a:ext cx="1686461" cy="21021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18" y="2147097"/>
            <a:ext cx="1067748" cy="60207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47" y="2749175"/>
            <a:ext cx="1219200" cy="329184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76" y="2167567"/>
            <a:ext cx="1106681" cy="550574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33" y="2732080"/>
            <a:ext cx="2083245" cy="461542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24" y="3442690"/>
            <a:ext cx="1183298" cy="471276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43166" y="3308530"/>
            <a:ext cx="1231499" cy="755367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93064" y="3951928"/>
            <a:ext cx="953701" cy="642711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04" y="3742173"/>
            <a:ext cx="1311008" cy="76366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75057" y="4704111"/>
            <a:ext cx="917340" cy="428941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96497" y="5580375"/>
            <a:ext cx="1269433" cy="429580"/>
          </a:xfrm>
          <a:prstGeom prst="rect">
            <a:avLst/>
          </a:prstGeom>
        </p:spPr>
      </p:pic>
      <p:sp>
        <p:nvSpPr>
          <p:cNvPr id="48" name="Prostokąt 47"/>
          <p:cNvSpPr/>
          <p:nvPr/>
        </p:nvSpPr>
        <p:spPr>
          <a:xfrm>
            <a:off x="73500" y="3370374"/>
            <a:ext cx="2556337" cy="298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ŚREDNIE PRZEDSIĘBIORSTWA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84376" y="4721182"/>
            <a:ext cx="2545461" cy="298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DUŻE PRZEDSIĘBIORSTWA</a:t>
            </a:r>
          </a:p>
        </p:txBody>
      </p:sp>
      <p:pic>
        <p:nvPicPr>
          <p:cNvPr id="51" name="Obraz 5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" y="4959201"/>
            <a:ext cx="1273991" cy="748732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69" y="5098898"/>
            <a:ext cx="929512" cy="401951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98" y="5110168"/>
            <a:ext cx="912169" cy="526397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3" y="5286491"/>
            <a:ext cx="933006" cy="3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6765" y="1703399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Podstawy prawne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48427" y="2937892"/>
            <a:ext cx="249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mały przedsiębiorca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z potu ostródzkiego  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33019" y="4362883"/>
            <a:ext cx="24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70% </a:t>
            </a:r>
            <a:r>
              <a:rPr lang="pl-PL" sz="1400" dirty="0">
                <a:solidFill>
                  <a:schemeClr val="bg1"/>
                </a:solidFill>
              </a:rPr>
              <a:t>pomocy publicznej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366219" y="3225621"/>
            <a:ext cx="18997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zakup linii produkcyjnej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o </a:t>
            </a:r>
            <a:r>
              <a:rPr lang="pl-PL" sz="1400" b="1" dirty="0">
                <a:solidFill>
                  <a:schemeClr val="bg1"/>
                </a:solidFill>
              </a:rPr>
              <a:t>000 000 PLN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</a:rPr>
              <a:t>zwiększenie mocy produkcyjnych zakładu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993035" y="2055587"/>
            <a:ext cx="7736576" cy="570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9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9"/>
              </a:lnSpc>
            </a:pPr>
            <a:r>
              <a:rPr lang="pl-PL" sz="1600" dirty="0"/>
              <a:t>Ustawa z dnia 10 maja 2018 r. o wspieraniu nowych inwestycji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952461" y="3438960"/>
            <a:ext cx="796123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1"/>
              </a:lnSpc>
              <a:spcBef>
                <a:spcPct val="0"/>
              </a:spcBef>
            </a:pPr>
            <a:endParaRPr sz="1350" dirty="0"/>
          </a:p>
          <a:p>
            <a:pPr algn="ctr">
              <a:lnSpc>
                <a:spcPts val="2571"/>
              </a:lnSpc>
              <a:spcBef>
                <a:spcPct val="0"/>
              </a:spcBef>
            </a:pPr>
            <a:endParaRPr sz="1350" dirty="0"/>
          </a:p>
          <a:p>
            <a:pPr>
              <a:lnSpc>
                <a:spcPts val="2571"/>
              </a:lnSpc>
              <a:spcBef>
                <a:spcPct val="0"/>
              </a:spcBef>
            </a:pPr>
            <a:r>
              <a:rPr lang="pl-PL" sz="1600" dirty="0"/>
              <a:t>Ustawa z dnia 30 kwietnia 2004 r. o postępowaniu w sprawach dotyczących pomocy publicznej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8024" y="3428104"/>
            <a:ext cx="755192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l-PL" sz="1600" dirty="0"/>
              <a:t>Rozporządzenie Ministra Przedsiębiorczości i Technologii z dnia 29 sierpnia 2018 r. </a:t>
            </a:r>
          </a:p>
          <a:p>
            <a:pPr>
              <a:spcBef>
                <a:spcPct val="0"/>
              </a:spcBef>
            </a:pPr>
            <a:r>
              <a:rPr lang="pl-PL" sz="1600" dirty="0"/>
              <a:t>w sprawie ustalenia obszarów i przypisania ich zarządzającym</a:t>
            </a:r>
            <a:endParaRPr lang="en-US" sz="1600" dirty="0"/>
          </a:p>
        </p:txBody>
      </p:sp>
      <p:sp>
        <p:nvSpPr>
          <p:cNvPr id="25" name="Prostokąt 24"/>
          <p:cNvSpPr/>
          <p:nvPr/>
        </p:nvSpPr>
        <p:spPr>
          <a:xfrm>
            <a:off x="935857" y="2702745"/>
            <a:ext cx="735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sz="1600" dirty="0"/>
              <a:t>Rozporządzenie Rady Ministrów z dnia 28 sierpnia 2018 r. w sprawie pomocy publicznej udzielanej niektórym przedsiębiorcom na realizację nowych inwestycji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 flipV="1">
            <a:off x="1715123" y="7237680"/>
            <a:ext cx="5828677" cy="72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rójkąt prostokątny 31"/>
          <p:cNvSpPr/>
          <p:nvPr/>
        </p:nvSpPr>
        <p:spPr>
          <a:xfrm rot="10800000">
            <a:off x="1008598" y="6451656"/>
            <a:ext cx="375427" cy="312161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5" name="Trójkąt prostokątny 34"/>
          <p:cNvSpPr/>
          <p:nvPr/>
        </p:nvSpPr>
        <p:spPr>
          <a:xfrm rot="10800000">
            <a:off x="507789" y="3484155"/>
            <a:ext cx="250285" cy="254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6" name="Trójkąt prostokątny 35"/>
          <p:cNvSpPr/>
          <p:nvPr/>
        </p:nvSpPr>
        <p:spPr>
          <a:xfrm rot="10800000">
            <a:off x="507789" y="2375321"/>
            <a:ext cx="250285" cy="2540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7" name="Trójkąt prostokątny 36"/>
          <p:cNvSpPr/>
          <p:nvPr/>
        </p:nvSpPr>
        <p:spPr>
          <a:xfrm rot="10800000">
            <a:off x="513723" y="2845523"/>
            <a:ext cx="250285" cy="25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cxnSp>
        <p:nvCxnSpPr>
          <p:cNvPr id="39" name="Łącznik prosty 38"/>
          <p:cNvCxnSpPr/>
          <p:nvPr/>
        </p:nvCxnSpPr>
        <p:spPr>
          <a:xfrm flipV="1">
            <a:off x="917398" y="2659797"/>
            <a:ext cx="7777150" cy="144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rójkąt prostokątny 42"/>
          <p:cNvSpPr/>
          <p:nvPr/>
        </p:nvSpPr>
        <p:spPr>
          <a:xfrm rot="10800000">
            <a:off x="8745174" y="2848283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73C020-BAAD-D8ED-BE64-DD2D31DE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" y="154542"/>
            <a:ext cx="5625885" cy="1325563"/>
          </a:xfrm>
        </p:spPr>
        <p:txBody>
          <a:bodyPr>
            <a:noAutofit/>
          </a:bodyPr>
          <a:lstStyle/>
          <a:p>
            <a:r>
              <a:rPr lang="pl-PL" dirty="0"/>
              <a:t>Warmińsko-Mazurska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Specjalna Strefa Ekonomiczna S.A.</a:t>
            </a:r>
          </a:p>
        </p:txBody>
      </p:sp>
      <p:sp>
        <p:nvSpPr>
          <p:cNvPr id="2" name="Prostokąt 1"/>
          <p:cNvSpPr/>
          <p:nvPr/>
        </p:nvSpPr>
        <p:spPr>
          <a:xfrm>
            <a:off x="895080" y="4543354"/>
            <a:ext cx="7847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Rozporządzenie Rady Ministrów z dnia 29 marca 2010 r. w sprawie zakresu informacji składanych przez podmiot ubiegający się o pomoc inną niż pomoc de </a:t>
            </a:r>
            <a:r>
              <a:rPr lang="pl-PL" sz="1600" dirty="0" err="1"/>
              <a:t>minimis</a:t>
            </a:r>
            <a:r>
              <a:rPr lang="pl-PL" sz="1600" dirty="0"/>
              <a:t> lub pomoc de </a:t>
            </a:r>
            <a:r>
              <a:rPr lang="pl-PL" sz="1600" dirty="0" err="1"/>
              <a:t>minimis</a:t>
            </a:r>
            <a:r>
              <a:rPr lang="pl-PL" sz="1600" dirty="0"/>
              <a:t> w rolnictwie lub rybołówstwie.</a:t>
            </a:r>
          </a:p>
        </p:txBody>
      </p:sp>
      <p:cxnSp>
        <p:nvCxnSpPr>
          <p:cNvPr id="27" name="Łącznik prosty 26"/>
          <p:cNvCxnSpPr/>
          <p:nvPr/>
        </p:nvCxnSpPr>
        <p:spPr>
          <a:xfrm flipV="1">
            <a:off x="968024" y="3346124"/>
            <a:ext cx="7777150" cy="144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968024" y="4024214"/>
            <a:ext cx="7777150" cy="144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978873" y="4483119"/>
            <a:ext cx="7777150" cy="144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898939" y="5436092"/>
            <a:ext cx="8014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Rozporządzenie Komisji (UE) nr 651/2014 dnia 17.06.2014 r. uznające niektóre rodzaje pomocy za zgodne z rynkiem wewnętrznym w zastosowaniu art. 107 i 108 Traktatu.</a:t>
            </a:r>
          </a:p>
        </p:txBody>
      </p:sp>
      <p:cxnSp>
        <p:nvCxnSpPr>
          <p:cNvPr id="31" name="Łącznik prosty 30"/>
          <p:cNvCxnSpPr/>
          <p:nvPr/>
        </p:nvCxnSpPr>
        <p:spPr>
          <a:xfrm flipV="1">
            <a:off x="1017740" y="5374351"/>
            <a:ext cx="7777150" cy="144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rójkąt prostokątny 32"/>
          <p:cNvSpPr/>
          <p:nvPr/>
        </p:nvSpPr>
        <p:spPr>
          <a:xfrm rot="10800000">
            <a:off x="517598" y="5475896"/>
            <a:ext cx="250285" cy="254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34" name="Trójkąt prostokątny 33"/>
          <p:cNvSpPr/>
          <p:nvPr/>
        </p:nvSpPr>
        <p:spPr>
          <a:xfrm rot="10800000">
            <a:off x="517598" y="4222708"/>
            <a:ext cx="250285" cy="2540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44" name="Trójkąt prostokątny 43"/>
          <p:cNvSpPr/>
          <p:nvPr/>
        </p:nvSpPr>
        <p:spPr>
          <a:xfrm rot="10800000">
            <a:off x="517598" y="4683835"/>
            <a:ext cx="250285" cy="25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92" y="2090057"/>
            <a:ext cx="3888602" cy="22298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22713" y="4571999"/>
            <a:ext cx="465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ul. Barczewskiego 1, 10-061 Olsztyn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tel. 89 535 02 41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www.wmsse.com.pl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60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042271" y="914655"/>
            <a:ext cx="465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ZAPRASZAMY DO KONTAKTU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9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720" y="456761"/>
            <a:ext cx="5625885" cy="1325563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Promocja i sprzedaż gruntów</a:t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690" y="2399205"/>
            <a:ext cx="4675946" cy="3547822"/>
          </a:xfrm>
        </p:spPr>
        <p:txBody>
          <a:bodyPr>
            <a:normAutofit lnSpcReduction="10000"/>
          </a:bodyPr>
          <a:lstStyle/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600" dirty="0">
                <a:solidFill>
                  <a:srgbClr val="323F3E"/>
                </a:solidFill>
              </a:rPr>
              <a:t>spółką Skarbu Państwa, która zajmuje się wspieraniem przedsiębiorstw;</a:t>
            </a: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1600" dirty="0">
              <a:solidFill>
                <a:srgbClr val="323F3E"/>
              </a:solidFill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600" dirty="0">
                <a:solidFill>
                  <a:srgbClr val="323F3E"/>
                </a:solidFill>
              </a:rPr>
              <a:t>funkcjonujemy od 1997 roku;</a:t>
            </a: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1600" dirty="0">
              <a:solidFill>
                <a:srgbClr val="323F3E"/>
              </a:solidFill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600" dirty="0">
                <a:solidFill>
                  <a:srgbClr val="323F3E"/>
                </a:solidFill>
              </a:rPr>
              <a:t>w ramach rządowego programu Polska Strefa Inwestycji (PSI) udzielamy przedsiębiorcom pomocy publicznej w formie zwolnienia z podatku dochodowego;</a:t>
            </a:r>
          </a:p>
          <a:p>
            <a:pPr mar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800" dirty="0">
              <a:solidFill>
                <a:srgbClr val="323F3E"/>
              </a:solidFill>
            </a:endParaRPr>
          </a:p>
          <a:p>
            <a:pPr mar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600" dirty="0">
                <a:solidFill>
                  <a:srgbClr val="323F3E"/>
                </a:solidFill>
              </a:rPr>
              <a:t>w ramach PSI zarządzamy obszarem położo</a:t>
            </a:r>
            <a:r>
              <a:rPr lang="pl-PL" sz="1600" dirty="0">
                <a:solidFill>
                  <a:srgbClr val="323F3E"/>
                </a:solidFill>
                <a:latin typeface="Arial"/>
                <a:cs typeface="+mn-cs"/>
              </a:rPr>
              <a:t>nym na terenie 19 powiatów województwa warmińsko-mazurskiego oraz 11 północnej części województwa mazowieckiego.</a:t>
            </a: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2000" dirty="0">
              <a:solidFill>
                <a:srgbClr val="323F3E"/>
              </a:solidFill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2000" dirty="0">
              <a:solidFill>
                <a:srgbClr val="323F3E"/>
              </a:solidFill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9865" y="1656919"/>
            <a:ext cx="461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 Nieruchomości</a:t>
            </a:r>
          </a:p>
        </p:txBody>
      </p:sp>
      <p:sp>
        <p:nvSpPr>
          <p:cNvPr id="11" name="Trójkąt prostokątny 10"/>
          <p:cNvSpPr/>
          <p:nvPr/>
        </p:nvSpPr>
        <p:spPr>
          <a:xfrm rot="10800000">
            <a:off x="369865" y="2404370"/>
            <a:ext cx="303828" cy="30221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/>
          <p:cNvSpPr/>
          <p:nvPr/>
        </p:nvSpPr>
        <p:spPr>
          <a:xfrm rot="10800000">
            <a:off x="369864" y="3199947"/>
            <a:ext cx="303828" cy="302217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rójkąt prostokątny 18"/>
          <p:cNvSpPr/>
          <p:nvPr/>
        </p:nvSpPr>
        <p:spPr>
          <a:xfrm rot="10800000">
            <a:off x="369864" y="3814389"/>
            <a:ext cx="303828" cy="302217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rójkąt prostokątny 19"/>
          <p:cNvSpPr/>
          <p:nvPr/>
        </p:nvSpPr>
        <p:spPr>
          <a:xfrm rot="10800000">
            <a:off x="8724763" y="2513012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/>
          <p:cNvCxnSpPr/>
          <p:nvPr/>
        </p:nvCxnSpPr>
        <p:spPr>
          <a:xfrm>
            <a:off x="819071" y="2985117"/>
            <a:ext cx="4318010" cy="7245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792690" y="3529738"/>
            <a:ext cx="4318010" cy="7245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829303" y="4660128"/>
            <a:ext cx="4318010" cy="7245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rójkąt prostokątny 12"/>
          <p:cNvSpPr/>
          <p:nvPr/>
        </p:nvSpPr>
        <p:spPr>
          <a:xfrm rot="10800000">
            <a:off x="357894" y="4829707"/>
            <a:ext cx="303828" cy="30221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Obraz zawierający tekst, trawa&#10;&#10;Opis wygenerowany automatycznie">
            <a:extLst>
              <a:ext uri="{FF2B5EF4-FFF2-40B4-BE49-F238E27FC236}">
                <a16:creationId xmlns:a16="http://schemas.microsoft.com/office/drawing/2014/main" id="{7FC3DEA0-4CF9-2DDD-E5E5-A909B808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35" y="2539356"/>
            <a:ext cx="3790665" cy="332721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402B21A6-DE7C-EB6F-D1BA-D8715623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78" y="2676966"/>
            <a:ext cx="32921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58140" y="1654083"/>
            <a:ext cx="449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Gdzie działamy? </a:t>
            </a:r>
          </a:p>
        </p:txBody>
      </p:sp>
      <p:sp>
        <p:nvSpPr>
          <p:cNvPr id="20" name="Trójkąt prostokątny 19"/>
          <p:cNvSpPr/>
          <p:nvPr/>
        </p:nvSpPr>
        <p:spPr>
          <a:xfrm rot="10800000">
            <a:off x="8724763" y="2513012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2" y="2204482"/>
            <a:ext cx="3085286" cy="3010697"/>
          </a:xfrm>
          <a:prstGeom prst="rect">
            <a:avLst/>
          </a:prstGeom>
        </p:spPr>
      </p:pic>
      <p:pic>
        <p:nvPicPr>
          <p:cNvPr id="22" name="Symbol zastępczy zawartości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15" y="2204482"/>
            <a:ext cx="3098105" cy="34101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74" y="5265927"/>
            <a:ext cx="6765010" cy="697463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2471E5A-6234-08CC-E0D4-7D03A84D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" y="136307"/>
            <a:ext cx="5405962" cy="1325563"/>
          </a:xfrm>
        </p:spPr>
        <p:txBody>
          <a:bodyPr>
            <a:noAutofit/>
          </a:bodyPr>
          <a:lstStyle/>
          <a:p>
            <a:r>
              <a:rPr lang="pl-PL" dirty="0"/>
              <a:t>Warmińsko-Mazurska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300" dirty="0"/>
              <a:t>Specjalna Strefa Ekonomiczna S.A.</a:t>
            </a:r>
          </a:p>
        </p:txBody>
      </p:sp>
    </p:spTree>
    <p:extLst>
      <p:ext uri="{BB962C8B-B14F-4D97-AF65-F5344CB8AC3E}">
        <p14:creationId xmlns:p14="http://schemas.microsoft.com/office/powerpoint/2010/main" val="28843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911" y="2370341"/>
            <a:ext cx="3785304" cy="354782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l-PL" sz="2300" dirty="0"/>
              <a:t>to rządowy program wsparcia, </a:t>
            </a:r>
            <a:br>
              <a:rPr lang="pl-PL" sz="2300" dirty="0"/>
            </a:br>
            <a:r>
              <a:rPr lang="pl-PL" sz="2300" dirty="0"/>
              <a:t>w ramach którego przedsiębiorcy mogą skorzystać z pomocy publicznej </a:t>
            </a:r>
            <a:br>
              <a:rPr lang="pl-PL" sz="2300" dirty="0"/>
            </a:br>
            <a:r>
              <a:rPr lang="pl-PL" sz="2300" dirty="0"/>
              <a:t>w postaci </a:t>
            </a:r>
            <a:r>
              <a:rPr lang="pl-PL" sz="2300" b="1" dirty="0"/>
              <a:t>zwolnienia z podatku dochodowego</a:t>
            </a:r>
            <a:r>
              <a:rPr lang="pl-PL" sz="2300" dirty="0"/>
              <a:t>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l-PL" sz="2300" dirty="0"/>
              <a:t>nie ma znaczenia wielkość firmy, </a:t>
            </a:r>
            <a:br>
              <a:rPr lang="pl-PL" sz="2300" dirty="0"/>
            </a:br>
            <a:r>
              <a:rPr lang="pl-PL" sz="2300" dirty="0"/>
              <a:t>a inwestycja może być realizowana w dowolnym miejscu, także na gruncie już należącym  do przedsiębiorcy;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l-PL" sz="2300" dirty="0"/>
              <a:t>wsparciem może być objęta każda nowa inwestycja spełniająca określone prawem kryteria.</a:t>
            </a:r>
          </a:p>
          <a:p>
            <a:pPr marL="0" indent="0" algn="just">
              <a:lnSpc>
                <a:spcPct val="125000"/>
              </a:lnSpc>
              <a:buNone/>
            </a:pPr>
            <a:endParaRPr lang="pl-PL" sz="1600" dirty="0"/>
          </a:p>
          <a:p>
            <a:pPr marL="0" indent="0" algn="just">
              <a:lnSpc>
                <a:spcPct val="125000"/>
              </a:lnSpc>
              <a:buNone/>
            </a:pPr>
            <a:endParaRPr lang="pl-PL" sz="1600" dirty="0"/>
          </a:p>
          <a:p>
            <a:pPr marL="0" indent="0" algn="just">
              <a:lnSpc>
                <a:spcPct val="125000"/>
              </a:lnSpc>
              <a:buNone/>
            </a:pP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384604" y="1655757"/>
            <a:ext cx="5117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Czym jest Polska Strefa Inwestycji?</a:t>
            </a: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587385" y="2470754"/>
            <a:ext cx="303828" cy="30221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>
            <a:off x="587850" y="3842035"/>
            <a:ext cx="303828" cy="302217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48" y="2470754"/>
            <a:ext cx="4111652" cy="3346996"/>
          </a:xfrm>
          <a:prstGeom prst="rect">
            <a:avLst/>
          </a:prstGeom>
        </p:spPr>
      </p:pic>
      <p:sp>
        <p:nvSpPr>
          <p:cNvPr id="15" name="Trójkąt prostokątny 14"/>
          <p:cNvSpPr/>
          <p:nvPr/>
        </p:nvSpPr>
        <p:spPr>
          <a:xfrm rot="10800000">
            <a:off x="8696188" y="2622271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16"/>
          <p:cNvCxnSpPr/>
          <p:nvPr/>
        </p:nvCxnSpPr>
        <p:spPr>
          <a:xfrm>
            <a:off x="1020803" y="3681925"/>
            <a:ext cx="3643519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020803" y="4895182"/>
            <a:ext cx="3643519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rójkąt prostokątny 19"/>
          <p:cNvSpPr/>
          <p:nvPr/>
        </p:nvSpPr>
        <p:spPr>
          <a:xfrm rot="10800000">
            <a:off x="511304" y="5062207"/>
            <a:ext cx="303828" cy="302217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7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71220" y="1655757"/>
            <a:ext cx="344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czym polega wsparcie?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31" y="2427823"/>
            <a:ext cx="365792" cy="37188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28787" y="2476662"/>
            <a:ext cx="255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b="1" cap="all" dirty="0">
                <a:solidFill>
                  <a:srgbClr val="323F3E"/>
                </a:solidFill>
                <a:cs typeface="Arial" pitchFamily="34" charset="0"/>
              </a:rPr>
              <a:t>Forma wsparcia </a:t>
            </a:r>
          </a:p>
        </p:txBody>
      </p:sp>
      <p:sp>
        <p:nvSpPr>
          <p:cNvPr id="13" name="Symbol zastępczy zawartości 18"/>
          <p:cNvSpPr>
            <a:spLocks noGrp="1"/>
          </p:cNvSpPr>
          <p:nvPr>
            <p:ph idx="1"/>
          </p:nvPr>
        </p:nvSpPr>
        <p:spPr>
          <a:xfrm>
            <a:off x="473303" y="3098924"/>
            <a:ext cx="2555781" cy="26990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  <a:t>pomoc publiczna </a:t>
            </a:r>
            <a:b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  <a:t>w postaci zwolnienia</a:t>
            </a:r>
            <a:b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  <a:t> z podatku dochodowego</a:t>
            </a:r>
          </a:p>
        </p:txBody>
      </p:sp>
      <p:sp>
        <p:nvSpPr>
          <p:cNvPr id="14" name="Symbol zastępczy zawartości 18"/>
          <p:cNvSpPr txBox="1">
            <a:spLocks/>
          </p:cNvSpPr>
          <p:nvPr/>
        </p:nvSpPr>
        <p:spPr>
          <a:xfrm>
            <a:off x="3297364" y="3098923"/>
            <a:ext cx="2555781" cy="2699013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20000"/>
              </a:spcBef>
              <a:buNone/>
            </a:pPr>
            <a:r>
              <a:rPr lang="pl-PL" sz="1600" b="1" dirty="0">
                <a:solidFill>
                  <a:srgbClr val="F8F5F5"/>
                </a:solidFill>
              </a:rPr>
              <a:t>nawet do 70% wartości poniesionych wydatków kwalifikowanych</a:t>
            </a:r>
          </a:p>
        </p:txBody>
      </p:sp>
      <p:sp>
        <p:nvSpPr>
          <p:cNvPr id="15" name="Symbol zastępczy zawartości 18"/>
          <p:cNvSpPr txBox="1">
            <a:spLocks/>
          </p:cNvSpPr>
          <p:nvPr/>
        </p:nvSpPr>
        <p:spPr>
          <a:xfrm>
            <a:off x="6168982" y="3099659"/>
            <a:ext cx="2555781" cy="2699013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  <a:ea typeface="Roboto" panose="02000000000000000000" pitchFamily="2" charset="0"/>
              </a:rPr>
              <a:t>od 12 do 15 lat</a:t>
            </a:r>
          </a:p>
        </p:txBody>
      </p:sp>
      <p:sp>
        <p:nvSpPr>
          <p:cNvPr id="16" name="Trójkąt prostokątny 15"/>
          <p:cNvSpPr/>
          <p:nvPr/>
        </p:nvSpPr>
        <p:spPr>
          <a:xfrm rot="10800000">
            <a:off x="2292966" y="3218185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/>
          <p:cNvSpPr/>
          <p:nvPr/>
        </p:nvSpPr>
        <p:spPr>
          <a:xfrm rot="10800000">
            <a:off x="8182323" y="3218186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rójkąt prostokątny 17"/>
          <p:cNvSpPr/>
          <p:nvPr/>
        </p:nvSpPr>
        <p:spPr>
          <a:xfrm rot="10800000">
            <a:off x="5233481" y="3218185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rójkąt prostokątny 18"/>
          <p:cNvSpPr/>
          <p:nvPr/>
        </p:nvSpPr>
        <p:spPr>
          <a:xfrm rot="10800000">
            <a:off x="8724763" y="2513012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188396" y="2492051"/>
            <a:ext cx="255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cap="all" dirty="0">
                <a:solidFill>
                  <a:srgbClr val="323F3E"/>
                </a:solidFill>
                <a:cs typeface="Arial" pitchFamily="34" charset="0"/>
              </a:rPr>
              <a:t>wYSOKOŚĆ wsparcia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6168983" y="2492051"/>
            <a:ext cx="255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cap="all" dirty="0">
                <a:solidFill>
                  <a:srgbClr val="323F3E"/>
                </a:solidFill>
                <a:cs typeface="Arial" pitchFamily="34" charset="0"/>
              </a:rPr>
              <a:t>okres wsparcia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0936C36-BBD0-DE42-FCA9-B1C117D8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49339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84605" y="1655757"/>
            <a:ext cx="261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Wysokość wsparcia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40" y="1755905"/>
            <a:ext cx="6029801" cy="4263069"/>
          </a:xfr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B1BB9BE2-5B29-58FE-E276-51E05ED8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399769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Łącznik prosty 19"/>
          <p:cNvCxnSpPr/>
          <p:nvPr/>
        </p:nvCxnSpPr>
        <p:spPr>
          <a:xfrm>
            <a:off x="374795" y="4491084"/>
            <a:ext cx="459162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393625" y="1648360"/>
            <a:ext cx="783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można otrzymać wsparcie?</a:t>
            </a: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93" y="2547906"/>
            <a:ext cx="3976007" cy="3180805"/>
          </a:xfrm>
          <a:prstGeom prst="rect">
            <a:avLst/>
          </a:prstGeom>
        </p:spPr>
      </p:pic>
      <p:sp>
        <p:nvSpPr>
          <p:cNvPr id="34" name="Trójkąt prostokątny 33"/>
          <p:cNvSpPr/>
          <p:nvPr/>
        </p:nvSpPr>
        <p:spPr>
          <a:xfrm rot="10800000">
            <a:off x="8696188" y="2622271"/>
            <a:ext cx="303828" cy="30221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93625" y="237571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6930"/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Pomoc publiczna w formie </a:t>
            </a:r>
            <a:r>
              <a:rPr lang="pl-PL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zwolnienia </a:t>
            </a:r>
          </a:p>
          <a:p>
            <a:pPr marR="16930"/>
            <a:r>
              <a:rPr lang="pl-PL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 podatku dochodowego </a:t>
            </a:r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jest przyznawana </a:t>
            </a:r>
          </a:p>
          <a:p>
            <a:pPr marR="16930"/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 tytułu:</a:t>
            </a:r>
          </a:p>
          <a:p>
            <a:pPr marL="285750" indent="-285750">
              <a:buBlip>
                <a:blip r:embed="rId3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osztów nowej inwestycji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lub</a:t>
            </a:r>
            <a:endParaRPr lang="pl-PL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2-letnich kosztów zatrudnienia nowych pracowników.</a:t>
            </a:r>
            <a:endParaRPr lang="pl-PL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494809" y="454435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800" dirty="0">
              <a:latin typeface="Calibri" panose="020F0502020204030204" pitchFamily="34" charset="0"/>
            </a:endParaRPr>
          </a:p>
          <a:p>
            <a:pPr marR="13540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  <a:endParaRPr lang="pl-PL" b="1" i="0" u="none" strike="noStrike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3540"/>
            <a:r>
              <a:rPr lang="pl-PL" b="0" i="0" u="none" strike="noStrike" baseline="0" dirty="0">
                <a:latin typeface="Calibri" panose="020F0502020204030204" pitchFamily="34" charset="0"/>
              </a:rPr>
              <a:t>Inwestycja nie może zostać rozpoczęta przed złożeniem wniosku o wsparcie.</a:t>
            </a:r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F3CB1B5-4205-60F1-DCD8-45000CBD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78486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10800000">
            <a:off x="275107" y="2421245"/>
            <a:ext cx="303828" cy="30221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prostokątny 11"/>
          <p:cNvSpPr/>
          <p:nvPr/>
        </p:nvSpPr>
        <p:spPr>
          <a:xfrm rot="10800000">
            <a:off x="269786" y="2909167"/>
            <a:ext cx="303828" cy="302217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prostokątny 12"/>
          <p:cNvSpPr/>
          <p:nvPr/>
        </p:nvSpPr>
        <p:spPr>
          <a:xfrm rot="10800000">
            <a:off x="251700" y="5191025"/>
            <a:ext cx="303828" cy="302217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prostokątny 13"/>
          <p:cNvSpPr/>
          <p:nvPr/>
        </p:nvSpPr>
        <p:spPr>
          <a:xfrm rot="10800000">
            <a:off x="283148" y="3607019"/>
            <a:ext cx="303828" cy="302217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rójkąt prostokątny 15"/>
          <p:cNvSpPr/>
          <p:nvPr/>
        </p:nvSpPr>
        <p:spPr>
          <a:xfrm rot="10800000">
            <a:off x="275107" y="4490462"/>
            <a:ext cx="303828" cy="30221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/>
          <p:cNvCxnSpPr/>
          <p:nvPr/>
        </p:nvCxnSpPr>
        <p:spPr>
          <a:xfrm>
            <a:off x="1012178" y="2723462"/>
            <a:ext cx="459162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393625" y="1648360"/>
            <a:ext cx="783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to jest „nowa inwestycja”?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idx="1"/>
          </p:nvPr>
        </p:nvSpPr>
        <p:spPr>
          <a:xfrm>
            <a:off x="857812" y="2421245"/>
            <a:ext cx="5158656" cy="3353717"/>
          </a:xfrm>
        </p:spPr>
        <p:txBody>
          <a:bodyPr>
            <a:normAutofit fontScale="92500" lnSpcReduction="20000"/>
          </a:bodyPr>
          <a:lstStyle/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utworzenie nowego zakładu;</a:t>
            </a:r>
          </a:p>
          <a:p>
            <a:pPr marL="385763" lvl="0" indent="-385763" defTabSz="51435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pl-PL" sz="1700" dirty="0">
              <a:solidFill>
                <a:srgbClr val="323F3E"/>
              </a:solidFill>
              <a:latin typeface="Arial"/>
              <a:cs typeface="+mn-cs"/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zwiększenie zdolności produkcyjnej istniejącego zakładu;</a:t>
            </a:r>
          </a:p>
          <a:p>
            <a:pPr marL="385763" lvl="0" indent="-385763" defTabSz="51435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pl-PL" sz="1700" dirty="0">
              <a:solidFill>
                <a:srgbClr val="323F3E"/>
              </a:solidFill>
              <a:latin typeface="Arial"/>
              <a:cs typeface="+mn-cs"/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dywersyfikacja produkcji zakładu przez wprowadzenie produktów uprzednio nieprodukowanych w tym zakładzie;</a:t>
            </a: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endParaRPr lang="pl-PL" sz="1700" dirty="0">
              <a:solidFill>
                <a:srgbClr val="323F3E"/>
              </a:solidFill>
              <a:latin typeface="Arial"/>
              <a:cs typeface="+mn-cs"/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zasadnicza zmiana dotycząca procesu produkcyjnego istniejącego zakładu;</a:t>
            </a:r>
          </a:p>
          <a:p>
            <a:pPr marL="385763" lvl="0" indent="-385763" defTabSz="51435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pl-PL" sz="1700" dirty="0">
              <a:solidFill>
                <a:srgbClr val="323F3E"/>
              </a:solidFill>
              <a:latin typeface="Arial"/>
              <a:cs typeface="+mn-cs"/>
            </a:endParaRP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nabycie zakładu, który został zamknięty </a:t>
            </a:r>
          </a:p>
          <a:p>
            <a:pPr marL="0" lvl="0" indent="0" defTabSz="51435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1700" dirty="0">
                <a:solidFill>
                  <a:srgbClr val="323F3E"/>
                </a:solidFill>
                <a:latin typeface="Arial"/>
                <a:cs typeface="+mn-cs"/>
              </a:rPr>
              <a:t>lub zostałby zamknięty, gdyby zakup nie nastąpił.</a:t>
            </a:r>
          </a:p>
          <a:p>
            <a:pPr marL="385763" lvl="0" indent="-385763" defTabSz="51435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pl-PL" sz="2475" dirty="0">
              <a:solidFill>
                <a:srgbClr val="323F3E"/>
              </a:solidFill>
              <a:latin typeface="Arial"/>
              <a:cs typeface="+mn-cs"/>
            </a:endParaRPr>
          </a:p>
          <a:p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970015" y="3428448"/>
            <a:ext cx="4675946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970015" y="4264396"/>
            <a:ext cx="4675946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970015" y="4948124"/>
            <a:ext cx="4675946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74" y="2229394"/>
            <a:ext cx="4945246" cy="3506102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9B9E00F1-8BCE-4F4A-73A9-C0EDDC7D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</p:spTree>
    <p:extLst>
      <p:ext uri="{BB962C8B-B14F-4D97-AF65-F5344CB8AC3E}">
        <p14:creationId xmlns:p14="http://schemas.microsoft.com/office/powerpoint/2010/main" val="411750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55040" y="1663564"/>
            <a:ext cx="3616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może skorzystać z ulgi?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 </a:t>
            </a:r>
            <a:r>
              <a:rPr lang="pl-PL" sz="1600" dirty="0">
                <a:latin typeface="+mn-lt"/>
                <a:cs typeface="+mn-cs"/>
              </a:rPr>
              <a:t>firmy z sektora przemysłowego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C000"/>
                </a:solidFill>
              </a:rPr>
              <a:t>    </a:t>
            </a:r>
            <a:endParaRPr lang="pl-PL" sz="1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C000"/>
                </a:solidFill>
              </a:rPr>
              <a:t>	</a:t>
            </a:r>
            <a:endParaRPr lang="pl-PL" b="1" dirty="0"/>
          </a:p>
        </p:txBody>
      </p:sp>
      <p:sp>
        <p:nvSpPr>
          <p:cNvPr id="7" name="Trójkąt prostokątny 6"/>
          <p:cNvSpPr/>
          <p:nvPr/>
        </p:nvSpPr>
        <p:spPr>
          <a:xfrm rot="10800000">
            <a:off x="442044" y="2455172"/>
            <a:ext cx="250285" cy="2540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60481" y="2772582"/>
            <a:ext cx="3537109" cy="1095851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4" indent="0">
              <a:buNone/>
            </a:pPr>
            <a:r>
              <a:rPr lang="pl-PL" sz="1400" dirty="0"/>
              <a:t>z wyjątkiem przedsiębiorstw produkujących m.in.: alkohol, wyroby tytoniowe, stal, energię elektryczną  i gaz.</a:t>
            </a:r>
          </a:p>
        </p:txBody>
      </p:sp>
      <p:sp>
        <p:nvSpPr>
          <p:cNvPr id="9" name="Trójkąt prostokątny 8"/>
          <p:cNvSpPr/>
          <p:nvPr/>
        </p:nvSpPr>
        <p:spPr>
          <a:xfrm rot="10800000">
            <a:off x="442044" y="4335094"/>
            <a:ext cx="250285" cy="254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n>
                <a:solidFill>
                  <a:srgbClr val="C7D64F"/>
                </a:solidFill>
              </a:ln>
              <a:solidFill>
                <a:srgbClr val="C7D64F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60481" y="4011177"/>
            <a:ext cx="36115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przedsiębiorstwa świadczące nowoczesne usługi dla biznesu np. </a:t>
            </a:r>
            <a:br>
              <a:rPr lang="pl-PL" sz="1600" dirty="0"/>
            </a:br>
            <a:r>
              <a:rPr lang="pl-PL" sz="1600" dirty="0"/>
              <a:t>w zakresie: usług IT, specjalistycznego projektowania, usług architektonicznych </a:t>
            </a:r>
            <a:br>
              <a:rPr lang="pl-PL" sz="1600" dirty="0"/>
            </a:br>
            <a:r>
              <a:rPr lang="pl-PL" sz="1600" dirty="0"/>
              <a:t>i inżynierskich, badawczo-rozwojowym (B+R), usług firm centralnych (</a:t>
            </a:r>
            <a:r>
              <a:rPr lang="pl-PL" sz="1600" dirty="0" err="1"/>
              <a:t>head</a:t>
            </a:r>
            <a:r>
              <a:rPr lang="pl-PL" sz="1600" dirty="0"/>
              <a:t> </a:t>
            </a:r>
            <a:r>
              <a:rPr lang="pl-PL" sz="1600" dirty="0" err="1"/>
              <a:t>offices</a:t>
            </a:r>
            <a:r>
              <a:rPr lang="pl-PL" sz="1600" dirty="0"/>
              <a:t>), </a:t>
            </a:r>
            <a:r>
              <a:rPr lang="pl-PL" sz="1600" dirty="0" err="1"/>
              <a:t>call</a:t>
            </a:r>
            <a:r>
              <a:rPr lang="pl-PL" sz="1600" dirty="0"/>
              <a:t> </a:t>
            </a:r>
            <a:r>
              <a:rPr lang="pl-PL" sz="1600" dirty="0" err="1"/>
              <a:t>center</a:t>
            </a:r>
            <a:r>
              <a:rPr lang="pl-PL" sz="1600" dirty="0"/>
              <a:t> oraz usługi magazynowania.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4104ABE3-28B4-464F-2C6D-3879ECE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5" y="389643"/>
            <a:ext cx="5261356" cy="1187837"/>
          </a:xfrm>
        </p:spPr>
        <p:txBody>
          <a:bodyPr>
            <a:normAutofit/>
          </a:bodyPr>
          <a:lstStyle/>
          <a:p>
            <a:r>
              <a:rPr lang="pl-PL" sz="2800" dirty="0"/>
              <a:t>Wsparcie nowych inwestycji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3" y="2551612"/>
            <a:ext cx="4463698" cy="318587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637" y="2607975"/>
            <a:ext cx="32311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33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MSSE">
      <a:dk1>
        <a:sysClr val="windowText" lastClr="000000"/>
      </a:dk1>
      <a:lt1>
        <a:sysClr val="window" lastClr="FFFFFF"/>
      </a:lt1>
      <a:dk2>
        <a:srgbClr val="374E93"/>
      </a:dk2>
      <a:lt2>
        <a:srgbClr val="E7E6E6"/>
      </a:lt2>
      <a:accent1>
        <a:srgbClr val="C7D64F"/>
      </a:accent1>
      <a:accent2>
        <a:srgbClr val="0D9EA2"/>
      </a:accent2>
      <a:accent3>
        <a:srgbClr val="374E93"/>
      </a:accent3>
      <a:accent4>
        <a:srgbClr val="323F3E"/>
      </a:accent4>
      <a:accent5>
        <a:srgbClr val="D6DCE4"/>
      </a:accent5>
      <a:accent6>
        <a:srgbClr val="70AD47"/>
      </a:accent6>
      <a:hlink>
        <a:srgbClr val="77ACDC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18614</TotalTime>
  <Words>1174</Words>
  <Application>Microsoft Office PowerPoint</Application>
  <PresentationFormat>Pokaz na ekranie (4:3)</PresentationFormat>
  <Paragraphs>263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Motyw pakietu Office</vt:lpstr>
      <vt:lpstr>Prezentacja programu PowerPoint</vt:lpstr>
      <vt:lpstr>Promocja i sprzedaż gruntów  </vt:lpstr>
      <vt:lpstr>Warmińsko-Mazurska  Specjalna Strefa Ekonomiczna S.A.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Wsparcie nowych inwestycji</vt:lpstr>
      <vt:lpstr>Warmińsko-Mazurska  Specjalna Strefa Ekonomiczna S.A.</vt:lpstr>
      <vt:lpstr>Warmińsko-Mazurska  Specjalna Strefa Ekonomiczna S.A.</vt:lpstr>
      <vt:lpstr>Warmińsko-Mazurska  Specjalna Strefa Ekonomiczna S.A.</vt:lpstr>
      <vt:lpstr>Warmińsko-Mazurska  Specjalna Strefa Ekonomiczna S.A.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Agnieszka Cegłowska</cp:lastModifiedBy>
  <cp:revision>106</cp:revision>
  <dcterms:created xsi:type="dcterms:W3CDTF">2022-08-11T09:52:11Z</dcterms:created>
  <dcterms:modified xsi:type="dcterms:W3CDTF">2023-03-03T13:16:05Z</dcterms:modified>
</cp:coreProperties>
</file>